
<file path=[Content_Types].xml><?xml version="1.0" encoding="utf-8"?>
<Types xmlns="http://schemas.openxmlformats.org/package/2006/content-types"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349" r:id="rId2"/>
    <p:sldId id="321" r:id="rId3"/>
    <p:sldId id="387" r:id="rId4"/>
    <p:sldId id="323" r:id="rId5"/>
    <p:sldId id="351" r:id="rId6"/>
    <p:sldId id="651" r:id="rId7"/>
    <p:sldId id="350" r:id="rId8"/>
    <p:sldId id="649" r:id="rId9"/>
    <p:sldId id="773" r:id="rId10"/>
    <p:sldId id="774" r:id="rId11"/>
    <p:sldId id="775" r:id="rId12"/>
    <p:sldId id="779" r:id="rId13"/>
    <p:sldId id="780" r:id="rId14"/>
    <p:sldId id="781" r:id="rId15"/>
    <p:sldId id="772" r:id="rId16"/>
    <p:sldId id="358" r:id="rId17"/>
    <p:sldId id="685" r:id="rId18"/>
    <p:sldId id="776" r:id="rId19"/>
    <p:sldId id="777" r:id="rId20"/>
    <p:sldId id="782" r:id="rId21"/>
    <p:sldId id="778" r:id="rId22"/>
    <p:sldId id="659" r:id="rId23"/>
    <p:sldId id="356" r:id="rId24"/>
    <p:sldId id="359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64A9E8-5085-4913-B54B-05020CB2BCC0}">
          <p14:sldIdLst>
            <p14:sldId id="349"/>
          </p14:sldIdLst>
        </p14:section>
        <p14:section name="我爱佛山" id="{03A625BB-C91C-4852-93F9-18158CA810A3}">
          <p14:sldIdLst>
            <p14:sldId id="321"/>
            <p14:sldId id="387"/>
            <p14:sldId id="323"/>
            <p14:sldId id="351"/>
            <p14:sldId id="651"/>
            <p14:sldId id="350"/>
            <p14:sldId id="649"/>
            <p14:sldId id="773"/>
            <p14:sldId id="774"/>
            <p14:sldId id="775"/>
            <p14:sldId id="779"/>
            <p14:sldId id="780"/>
            <p14:sldId id="781"/>
            <p14:sldId id="772"/>
            <p14:sldId id="358"/>
            <p14:sldId id="685"/>
            <p14:sldId id="776"/>
            <p14:sldId id="777"/>
            <p14:sldId id="782"/>
            <p14:sldId id="778"/>
            <p14:sldId id="659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8CF0"/>
    <a:srgbClr val="4E67C8"/>
    <a:srgbClr val="84BAF6"/>
    <a:srgbClr val="ADDDEB"/>
    <a:srgbClr val="F6E2E3"/>
    <a:srgbClr val="526372"/>
    <a:srgbClr val="4D5D6B"/>
    <a:srgbClr val="5A6C7D"/>
    <a:srgbClr val="C7E9B4"/>
    <a:srgbClr val="BFD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15" autoAdjust="0"/>
    <p:restoredTop sz="95164" autoAdjust="0"/>
  </p:normalViewPr>
  <p:slideViewPr>
    <p:cSldViewPr snapToGrid="0">
      <p:cViewPr varScale="1">
        <p:scale>
          <a:sx n="115" d="100"/>
          <a:sy n="115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5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各位同学大家好，从今天这节课开始，我们就要来学习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课程，在开始学习之前，让我们来做一些一些准备工作吧。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各位同学，大家好，今天我们来学习</a:t>
            </a:r>
            <a:r>
              <a:rPr lang="en-US" altLang="zh-CN" dirty="0"/>
              <a:t>《</a:t>
            </a:r>
            <a:r>
              <a:rPr lang="zh-CN" altLang="en-US" dirty="0"/>
              <a:t>创意电子入门</a:t>
            </a:r>
            <a:r>
              <a:rPr lang="en-US" altLang="zh-CN" dirty="0"/>
              <a:t>》</a:t>
            </a:r>
            <a:r>
              <a:rPr lang="zh-CN" altLang="en-US" dirty="0"/>
              <a:t>的第一课，我爱佛山。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佛山是我们生活的城市，这里不但自然环境优美：鸟语花香、树木繁茂，还是一座历史悠久的文化名城。佛山有宽阔的马路，有奔腾的河流，有热闹的商业街，有安静的图书馆……作为佛山人，我们为佛山感到骄傲，我们热爱这座城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在我们的生活中，很多地方都可以看到这样的电子屏，他们可以显示文字、可以显示图标。那么在我们使用的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开发板上也有这样的一块点阵屏，我们是否可以可以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MixGo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的屏幕上显示一个爱心，向佛山表达我们的热爱呢？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8287726" y="6378521"/>
            <a:ext cx="3898503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创客教育系列课程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《</a:t>
            </a: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创意电子入门</a:t>
            </a:r>
            <a:r>
              <a:rPr lang="en-US" altLang="zh-CN" sz="1800" spc="100" dirty="0">
                <a:solidFill>
                  <a:schemeClr val="bg1">
                    <a:alpha val="70000"/>
                  </a:schemeClr>
                </a:solidFill>
              </a:rPr>
              <a:t>》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9124" y="2194933"/>
              <a:ext cx="5121915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700" spc="-300" dirty="0">
                  <a:solidFill>
                    <a:schemeClr val="accent1"/>
                  </a:solidFill>
                  <a:latin typeface="+mj-lt"/>
                  <a:ea typeface="+mj-ea"/>
                </a:rPr>
                <a:t>创意电子入门</a:t>
              </a: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1563990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创客教育系列课程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37946" y="4051635"/>
              <a:ext cx="3058159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 张老师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81A9B9B-2ADE-50E8-F1B4-9BE793AA7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386" y="3113346"/>
            <a:ext cx="4818600" cy="27737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69CC7B-7ECA-01D4-B792-0FCA7A89E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085" y="3713869"/>
            <a:ext cx="4900519" cy="1299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222871"/>
          </a:xfrm>
        </p:spPr>
        <p:txBody>
          <a:bodyPr>
            <a:noAutofit/>
          </a:bodyPr>
          <a:lstStyle/>
          <a:p>
            <a:r>
              <a:rPr lang="zh-CN" altLang="en-US" dirty="0"/>
              <a:t>③ 添加音效。从“板载执行”模块分类中拖出“播放声音，频率</a:t>
            </a:r>
            <a:r>
              <a:rPr lang="en-US" altLang="zh-CN" dirty="0"/>
              <a:t>……</a:t>
            </a:r>
            <a:r>
              <a:rPr lang="zh-CN" altLang="en-US" dirty="0"/>
              <a:t>持续时间</a:t>
            </a:r>
            <a:r>
              <a:rPr lang="en-US" altLang="zh-CN" dirty="0"/>
              <a:t>……”</a:t>
            </a:r>
            <a:r>
              <a:rPr lang="zh-CN" altLang="en-US" dirty="0"/>
              <a:t>模块，并放置在“倒计时</a:t>
            </a:r>
            <a:r>
              <a:rPr lang="en-US" altLang="zh-CN" dirty="0"/>
              <a:t>3”</a:t>
            </a:r>
            <a:r>
              <a:rPr lang="zh-CN" altLang="en-US" dirty="0"/>
              <a:t>的下侧，然后调整频率为“</a:t>
            </a:r>
            <a:r>
              <a:rPr lang="en-US" altLang="zh-CN" dirty="0"/>
              <a:t>C5”</a:t>
            </a:r>
            <a:r>
              <a:rPr lang="zh-CN" altLang="en-US" dirty="0"/>
              <a:t>，调整持续时间为“</a:t>
            </a:r>
            <a:r>
              <a:rPr lang="en-US" altLang="zh-CN" dirty="0"/>
              <a:t>500”</a:t>
            </a:r>
            <a:r>
              <a:rPr lang="zh-CN" altLang="en-US" dirty="0"/>
              <a:t>。这样，蜂鸣器就会持续</a:t>
            </a:r>
            <a:r>
              <a:rPr lang="en-US" altLang="zh-CN" dirty="0"/>
              <a:t>500ms</a:t>
            </a:r>
            <a:r>
              <a:rPr lang="zh-CN" altLang="en-US" dirty="0"/>
              <a:t>播放</a:t>
            </a:r>
            <a:r>
              <a:rPr lang="en-US" altLang="zh-CN" dirty="0"/>
              <a:t>C5</a:t>
            </a:r>
            <a:r>
              <a:rPr lang="zh-CN" altLang="en-US" dirty="0"/>
              <a:t>音调的声音。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2113624" y="3845004"/>
            <a:ext cx="3771090" cy="59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70FF78-B30E-4551-9EB6-807191846834}"/>
              </a:ext>
            </a:extLst>
          </p:cNvPr>
          <p:cNvSpPr/>
          <p:nvPr/>
        </p:nvSpPr>
        <p:spPr>
          <a:xfrm>
            <a:off x="6428830" y="3642816"/>
            <a:ext cx="4913086" cy="635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0393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13A35B4-2A4A-0831-4E9B-6C815806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69" y="3609855"/>
            <a:ext cx="3424559" cy="26158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F94ED73-CB08-B3E8-2F76-2B7E1350B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01" y="4922520"/>
            <a:ext cx="2481706" cy="12144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BF87A1-04D7-09C7-F71A-26A1944D3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16" y="3609855"/>
            <a:ext cx="2542364" cy="11830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347960" cy="2615868"/>
          </a:xfrm>
        </p:spPr>
        <p:txBody>
          <a:bodyPr>
            <a:noAutofit/>
          </a:bodyPr>
          <a:lstStyle/>
          <a:p>
            <a:r>
              <a:rPr lang="zh-CN" altLang="en-US" dirty="0"/>
              <a:t>④ 添加灭屏效果。从“板载显示”模块分类中拖出“清除显示内容”模块，并放置在“播放声音”模块下侧，然后从“控制”模块分类中拖出“延时”模块，放置在“清除显示内容”模块下侧，调整延时为“</a:t>
            </a:r>
            <a:r>
              <a:rPr lang="en-US" altLang="zh-CN" dirty="0"/>
              <a:t>0.5”s</a:t>
            </a:r>
            <a:r>
              <a:rPr lang="zh-CN" altLang="en-US" dirty="0"/>
              <a:t>。这样，就能实现显示屏显示“</a:t>
            </a:r>
            <a:r>
              <a:rPr lang="en-US" altLang="zh-CN" dirty="0"/>
              <a:t>3”</a:t>
            </a:r>
            <a:r>
              <a:rPr lang="zh-CN" altLang="en-US" dirty="0"/>
              <a:t>后，蜂鸣器响</a:t>
            </a:r>
            <a:r>
              <a:rPr lang="en-US" altLang="zh-CN" dirty="0"/>
              <a:t>0.5s</a:t>
            </a:r>
            <a:r>
              <a:rPr lang="zh-CN" altLang="en-US" dirty="0"/>
              <a:t>，然后灭屏</a:t>
            </a:r>
            <a:r>
              <a:rPr lang="en-US" altLang="zh-CN" dirty="0"/>
              <a:t>0.5s</a:t>
            </a:r>
            <a:r>
              <a:rPr lang="zh-CN" altLang="en-US" dirty="0"/>
              <a:t>，接着显示屏显示“</a:t>
            </a:r>
            <a:r>
              <a:rPr lang="en-US" altLang="zh-CN" dirty="0"/>
              <a:t>2”</a:t>
            </a:r>
            <a:r>
              <a:rPr lang="zh-CN" altLang="en-US" dirty="0"/>
              <a:t>，显示“</a:t>
            </a:r>
            <a:r>
              <a:rPr lang="en-US" altLang="zh-CN" dirty="0"/>
              <a:t>3”</a:t>
            </a:r>
            <a:r>
              <a:rPr lang="zh-CN" altLang="en-US" dirty="0"/>
              <a:t>和“</a:t>
            </a:r>
            <a:r>
              <a:rPr lang="en-US" altLang="zh-CN" dirty="0"/>
              <a:t>2”</a:t>
            </a:r>
            <a:r>
              <a:rPr lang="zh-CN" altLang="en-US" dirty="0"/>
              <a:t>的时间间隔恰好是</a:t>
            </a:r>
            <a:r>
              <a:rPr lang="en-US" altLang="zh-CN" dirty="0"/>
              <a:t>1</a:t>
            </a:r>
            <a:r>
              <a:rPr lang="zh-CN" altLang="en-US" dirty="0"/>
              <a:t>秒。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D5104E-7751-4793-A304-329CA2BAEE24}"/>
              </a:ext>
            </a:extLst>
          </p:cNvPr>
          <p:cNvSpPr/>
          <p:nvPr/>
        </p:nvSpPr>
        <p:spPr>
          <a:xfrm>
            <a:off x="2436685" y="4348361"/>
            <a:ext cx="1304805" cy="444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9A38D96-18A7-4976-9BF0-D96521135D9F}"/>
              </a:ext>
            </a:extLst>
          </p:cNvPr>
          <p:cNvSpPr/>
          <p:nvPr/>
        </p:nvSpPr>
        <p:spPr>
          <a:xfrm>
            <a:off x="2058690" y="5624547"/>
            <a:ext cx="1179460" cy="465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DDD3C4-2B98-47FB-8B20-16408E4CE057}"/>
              </a:ext>
            </a:extLst>
          </p:cNvPr>
          <p:cNvSpPr/>
          <p:nvPr/>
        </p:nvSpPr>
        <p:spPr>
          <a:xfrm>
            <a:off x="6431690" y="4367733"/>
            <a:ext cx="1507301" cy="6767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1528747-1C98-ED9E-15E4-BC7265328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099" y="2229225"/>
            <a:ext cx="2868393" cy="38863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509360"/>
          </a:xfrm>
        </p:spPr>
        <p:txBody>
          <a:bodyPr>
            <a:noAutofit/>
          </a:bodyPr>
          <a:lstStyle/>
          <a:p>
            <a:r>
              <a:rPr lang="zh-CN" altLang="en-US" dirty="0"/>
              <a:t>⑤ 重复添加效果。依次复制“倒计时</a:t>
            </a:r>
            <a:r>
              <a:rPr lang="en-US" altLang="zh-CN" dirty="0"/>
              <a:t>3”</a:t>
            </a:r>
            <a:r>
              <a:rPr lang="zh-CN" altLang="en-US" dirty="0"/>
              <a:t>与“倒计时</a:t>
            </a:r>
            <a:r>
              <a:rPr lang="en-US" altLang="zh-CN" dirty="0"/>
              <a:t>2”</a:t>
            </a:r>
            <a:r>
              <a:rPr lang="zh-CN" altLang="en-US" dirty="0"/>
              <a:t>中间的</a:t>
            </a:r>
            <a:r>
              <a:rPr lang="en-US" altLang="zh-CN" dirty="0"/>
              <a:t>3</a:t>
            </a:r>
            <a:r>
              <a:rPr lang="zh-CN" altLang="en-US" dirty="0"/>
              <a:t>个模块，填充至显示数字“</a:t>
            </a:r>
            <a:r>
              <a:rPr lang="en-US" altLang="zh-CN" dirty="0"/>
              <a:t>2”</a:t>
            </a:r>
            <a:r>
              <a:rPr lang="zh-CN" altLang="en-US" dirty="0"/>
              <a:t>和显示数字“</a:t>
            </a:r>
            <a:r>
              <a:rPr lang="en-US" altLang="zh-CN" dirty="0"/>
              <a:t>1”</a:t>
            </a:r>
            <a:r>
              <a:rPr lang="zh-CN" altLang="en-US" dirty="0"/>
              <a:t>的下侧。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66AD75C-4A07-4D40-83FD-9434B9E8A42D}"/>
              </a:ext>
            </a:extLst>
          </p:cNvPr>
          <p:cNvGrpSpPr/>
          <p:nvPr/>
        </p:nvGrpSpPr>
        <p:grpSpPr>
          <a:xfrm>
            <a:off x="4223708" y="3699101"/>
            <a:ext cx="3348801" cy="2076061"/>
            <a:chOff x="4215319" y="3648767"/>
            <a:chExt cx="3348801" cy="207606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4215319" y="3648767"/>
              <a:ext cx="3348801" cy="897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1A02311-BA43-46CD-8A01-6DE035061AF0}"/>
                </a:ext>
              </a:extLst>
            </p:cNvPr>
            <p:cNvSpPr/>
            <p:nvPr/>
          </p:nvSpPr>
          <p:spPr>
            <a:xfrm>
              <a:off x="4215319" y="4826995"/>
              <a:ext cx="3348801" cy="8978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81081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1B871F7-42A6-F55D-9C03-CEDB11C0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59" y="3619499"/>
            <a:ext cx="3513514" cy="26765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844697-49EF-A97F-F25A-D1914A1B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621" y="3610866"/>
            <a:ext cx="3376998" cy="27626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1"/>
            <a:ext cx="10063579" cy="2477695"/>
          </a:xfrm>
        </p:spPr>
        <p:txBody>
          <a:bodyPr>
            <a:noAutofit/>
          </a:bodyPr>
          <a:lstStyle/>
          <a:p>
            <a:r>
              <a:rPr lang="zh-CN" altLang="en-US" dirty="0"/>
              <a:t>⑥ 添加结束提醒。从“板载执行”模块分类中拖出“设置内嵌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r>
              <a:rPr lang="en-US" altLang="zh-CN" dirty="0"/>
              <a:t>……”</a:t>
            </a:r>
            <a:r>
              <a:rPr lang="zh-CN" altLang="en-US" dirty="0"/>
              <a:t>模块，并放置在“倒计时</a:t>
            </a:r>
            <a:r>
              <a:rPr lang="en-US" altLang="zh-CN" dirty="0"/>
              <a:t>0”</a:t>
            </a:r>
            <a:r>
              <a:rPr lang="zh-CN" altLang="en-US" dirty="0"/>
              <a:t>下侧，然后从“板载执行”模块分类中拖出“播放声音，频率</a:t>
            </a:r>
            <a:r>
              <a:rPr lang="en-US" altLang="zh-CN" dirty="0"/>
              <a:t>……</a:t>
            </a:r>
            <a:r>
              <a:rPr lang="zh-CN" altLang="en-US" dirty="0"/>
              <a:t>持续时间</a:t>
            </a:r>
            <a:r>
              <a:rPr lang="en-US" altLang="zh-CN" dirty="0"/>
              <a:t>……”</a:t>
            </a:r>
            <a:r>
              <a:rPr lang="zh-CN" altLang="en-US" dirty="0"/>
              <a:t>模块，并放置在“设置内嵌</a:t>
            </a:r>
            <a:r>
              <a:rPr lang="en-US" altLang="zh-CN" dirty="0"/>
              <a:t>LED</a:t>
            </a:r>
            <a:r>
              <a:rPr lang="zh-CN" altLang="en-US" dirty="0"/>
              <a:t>灯</a:t>
            </a:r>
            <a:r>
              <a:rPr lang="en-US" altLang="zh-CN" dirty="0"/>
              <a:t>……”</a:t>
            </a:r>
            <a:r>
              <a:rPr lang="zh-CN" altLang="en-US" dirty="0"/>
              <a:t>模块下侧，并调整频率为“</a:t>
            </a:r>
            <a:r>
              <a:rPr lang="en-US" altLang="zh-CN" dirty="0"/>
              <a:t>F5”</a:t>
            </a:r>
            <a:r>
              <a:rPr lang="zh-CN" altLang="en-US" dirty="0"/>
              <a:t>，调整持续时间为“</a:t>
            </a:r>
            <a:r>
              <a:rPr lang="en-US" altLang="zh-CN" dirty="0"/>
              <a:t>2000”</a:t>
            </a:r>
            <a:r>
              <a:rPr lang="zh-CN" altLang="en-US" dirty="0"/>
              <a:t>。这样，蜂鸣器就会持续</a:t>
            </a:r>
            <a:r>
              <a:rPr lang="en-US" altLang="zh-CN" dirty="0"/>
              <a:t>2s</a:t>
            </a:r>
            <a:r>
              <a:rPr lang="zh-CN" altLang="en-US" dirty="0"/>
              <a:t>播放</a:t>
            </a:r>
            <a:r>
              <a:rPr lang="en-US" altLang="zh-CN" dirty="0"/>
              <a:t>F5</a:t>
            </a:r>
            <a:r>
              <a:rPr lang="zh-CN" altLang="en-US" dirty="0"/>
              <a:t>音调的声音。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5DA4F1D-83A8-4595-8AF2-7E1BC0C0FCB7}"/>
              </a:ext>
            </a:extLst>
          </p:cNvPr>
          <p:cNvGrpSpPr>
            <a:grpSpLocks noChangeAspect="1"/>
          </p:cNvGrpSpPr>
          <p:nvPr/>
        </p:nvGrpSpPr>
        <p:grpSpPr>
          <a:xfrm>
            <a:off x="2974970" y="3644424"/>
            <a:ext cx="2678117" cy="2649914"/>
            <a:chOff x="1938208" y="3702943"/>
            <a:chExt cx="2419809" cy="239432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97112A-F7A3-4D51-9B6C-7764D56482F7}"/>
                </a:ext>
              </a:extLst>
            </p:cNvPr>
            <p:cNvSpPr/>
            <p:nvPr/>
          </p:nvSpPr>
          <p:spPr>
            <a:xfrm>
              <a:off x="1938209" y="3702943"/>
              <a:ext cx="2019063" cy="293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D9C1C2-8D4C-4FD2-99BE-DAA1608001BC}"/>
                </a:ext>
              </a:extLst>
            </p:cNvPr>
            <p:cNvSpPr/>
            <p:nvPr/>
          </p:nvSpPr>
          <p:spPr>
            <a:xfrm>
              <a:off x="1938208" y="5803680"/>
              <a:ext cx="2419809" cy="2935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38A6230-9E4E-4A2B-87C0-CEAB2131B170}"/>
              </a:ext>
            </a:extLst>
          </p:cNvPr>
          <p:cNvSpPr/>
          <p:nvPr/>
        </p:nvSpPr>
        <p:spPr>
          <a:xfrm>
            <a:off x="6289896" y="5419725"/>
            <a:ext cx="3930429" cy="851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3266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091868"/>
          </a:xfrm>
        </p:spPr>
        <p:txBody>
          <a:bodyPr>
            <a:noAutofit/>
          </a:bodyPr>
          <a:lstStyle/>
          <a:p>
            <a:r>
              <a:rPr lang="zh-CN" altLang="en-US" dirty="0"/>
              <a:t>⑦ 上传程序。编写完程序之后，点击“上传”。当提示“上传成功”之后，就能实现比赛倒计时的效果了。</a:t>
            </a:r>
          </a:p>
        </p:txBody>
      </p:sp>
    </p:spTree>
    <p:extLst>
      <p:ext uri="{BB962C8B-B14F-4D97-AF65-F5344CB8AC3E}">
        <p14:creationId xmlns:p14="http://schemas.microsoft.com/office/powerpoint/2010/main" val="21661468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试一试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效果演示</a:t>
            </a:r>
          </a:p>
        </p:txBody>
      </p:sp>
      <p:pic>
        <p:nvPicPr>
          <p:cNvPr id="3" name="1-3(4414423)">
            <a:hlinkClick r:id="" action="ppaction://media"/>
            <a:extLst>
              <a:ext uri="{FF2B5EF4-FFF2-40B4-BE49-F238E27FC236}">
                <a16:creationId xmlns:a16="http://schemas.microsoft.com/office/drawing/2014/main" id="{5730A4B6-70E5-4509-89C7-30A304B09BE7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2107291" y="1775318"/>
            <a:ext cx="7679999" cy="4320000"/>
          </a:xfr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25940" y="2044492"/>
            <a:ext cx="995786" cy="1005019"/>
          </a:xfrm>
        </p:spPr>
        <p:txBody>
          <a:bodyPr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9E97E32D-3DE8-3450-3C1C-A8BFE1AF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15" y="2868351"/>
            <a:ext cx="4607182" cy="14740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“显示字符串”模块里只可以置入字符串类型的数据，如果置入的数据为数字类型，则需要利用“文本”模块分类中的“转字符串”模块，将数字转换为字符串。如果将代码块中的默认“</a:t>
            </a:r>
            <a:r>
              <a:rPr lang="en-US" altLang="zh-CN" dirty="0" err="1"/>
              <a:t>abc</a:t>
            </a:r>
            <a:r>
              <a:rPr lang="en-US" altLang="zh-CN" dirty="0"/>
              <a:t>”</a:t>
            </a:r>
            <a:r>
              <a:rPr lang="zh-CN" altLang="en-US" dirty="0"/>
              <a:t>修改为“</a:t>
            </a:r>
            <a:r>
              <a:rPr lang="en-US" altLang="zh-CN" dirty="0"/>
              <a:t>123”</a:t>
            </a:r>
            <a:r>
              <a:rPr lang="zh-CN" altLang="en-US" dirty="0"/>
              <a:t>，则“</a:t>
            </a:r>
            <a:r>
              <a:rPr lang="en-US" altLang="zh-CN" dirty="0"/>
              <a:t>123”</a:t>
            </a:r>
            <a:r>
              <a:rPr lang="zh-CN" altLang="en-US" dirty="0"/>
              <a:t>是作为字符串处理的。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“显示字符串”模块</a:t>
            </a:r>
            <a:endParaRPr lang="zh-CN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F1FD1C-5691-44B5-8586-ABA1D27E5394}"/>
              </a:ext>
            </a:extLst>
          </p:cNvPr>
          <p:cNvSpPr/>
          <p:nvPr/>
        </p:nvSpPr>
        <p:spPr>
          <a:xfrm>
            <a:off x="7473632" y="2868351"/>
            <a:ext cx="2048828" cy="62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A43A64-94BF-CFFF-7741-244673B54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915" y="1678659"/>
            <a:ext cx="5048885" cy="6036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5E6BA0E-1E68-5D4F-4DA2-63D40578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16" y="4878631"/>
            <a:ext cx="5401310" cy="5968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36828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“延时”模块可以让程序保持此刻状态一定的时间。比如播放声音</a:t>
            </a:r>
            <a:r>
              <a:rPr lang="en-US" altLang="zh-CN" dirty="0"/>
              <a:t>1</a:t>
            </a:r>
            <a:r>
              <a:rPr lang="zh-CN" altLang="en-US" dirty="0"/>
              <a:t>秒，就可以在“播放声音”模块下侧加上“延时</a:t>
            </a:r>
            <a:r>
              <a:rPr lang="en-US" altLang="zh-CN" dirty="0"/>
              <a:t>1</a:t>
            </a:r>
            <a:r>
              <a:rPr lang="zh-CN" altLang="en-US" dirty="0"/>
              <a:t>秒”模块。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“延时”模块</a:t>
            </a:r>
            <a:endParaRPr lang="zh-CN" altLang="zh-CN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F0F4AB5-BC83-4EA5-BD90-F30766043CF5}"/>
              </a:ext>
            </a:extLst>
          </p:cNvPr>
          <p:cNvGrpSpPr/>
          <p:nvPr/>
        </p:nvGrpSpPr>
        <p:grpSpPr>
          <a:xfrm>
            <a:off x="3654891" y="3742630"/>
            <a:ext cx="4584800" cy="1641793"/>
            <a:chOff x="4130160" y="3925510"/>
            <a:chExt cx="4584800" cy="164179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3EDA4D2-40E6-4E84-AB3D-B05BEEBA5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0161" y="3925510"/>
              <a:ext cx="4584799" cy="164179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CCB381A-32B4-423B-B77A-0C5F2D9FC6A0}"/>
                </a:ext>
              </a:extLst>
            </p:cNvPr>
            <p:cNvSpPr/>
            <p:nvPr/>
          </p:nvSpPr>
          <p:spPr>
            <a:xfrm>
              <a:off x="4130160" y="4639231"/>
              <a:ext cx="2463679" cy="907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610318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4300387"/>
          </a:xfrm>
        </p:spPr>
        <p:txBody>
          <a:bodyPr>
            <a:normAutofit/>
          </a:bodyPr>
          <a:lstStyle/>
          <a:p>
            <a:r>
              <a:rPr lang="zh-CN" altLang="en-US" dirty="0"/>
              <a:t>声音是由物体振动发生的，物体在</a:t>
            </a:r>
            <a:r>
              <a:rPr lang="en-US" altLang="zh-CN" dirty="0"/>
              <a:t>1</a:t>
            </a:r>
            <a:r>
              <a:rPr lang="zh-CN" altLang="en-US" dirty="0"/>
              <a:t>秒钟内振动的次数叫做频率，单位是赫兹（</a:t>
            </a:r>
            <a:r>
              <a:rPr lang="en-US" altLang="zh-CN" dirty="0"/>
              <a:t>Hz</a:t>
            </a:r>
            <a:r>
              <a:rPr lang="zh-CN" altLang="en-US" dirty="0"/>
              <a:t>）。人类的耳朵可以听到</a:t>
            </a:r>
            <a:r>
              <a:rPr lang="en-US" altLang="zh-CN" dirty="0"/>
              <a:t>20~20000Hz</a:t>
            </a:r>
            <a:r>
              <a:rPr lang="zh-CN" altLang="en-US" dirty="0"/>
              <a:t>的声音。声音的频率越高，就越尖锐；声音的频率越低，就越低沉。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声音频率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789860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9"/>
          <p:cNvSpPr>
            <a:spLocks noGrp="1"/>
          </p:cNvSpPr>
          <p:nvPr>
            <p:ph type="body" sz="quarter" idx="13"/>
          </p:nvPr>
        </p:nvSpPr>
        <p:spPr>
          <a:xfrm>
            <a:off x="4647526" y="2166324"/>
            <a:ext cx="2896947" cy="1245662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2</a:t>
            </a:r>
            <a:r>
              <a:rPr lang="zh-CN" altLang="en-US" dirty="0"/>
              <a:t>课</a:t>
            </a: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4"/>
          </p:nvPr>
        </p:nvSpPr>
        <p:spPr>
          <a:xfrm>
            <a:off x="2990019" y="3369434"/>
            <a:ext cx="6211958" cy="1630062"/>
          </a:xfrm>
        </p:spPr>
        <p:txBody>
          <a:bodyPr/>
          <a:lstStyle/>
          <a:p>
            <a:r>
              <a:rPr lang="zh-CN" altLang="en-US" dirty="0"/>
              <a:t>比赛倒计时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4FADEED9-E969-A0E3-F722-F1ED4CC4B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16" y="3313061"/>
            <a:ext cx="3805933" cy="3113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内嵌</a:t>
            </a:r>
            <a:r>
              <a:rPr lang="en-US" altLang="zh-CN" dirty="0"/>
              <a:t>LED</a:t>
            </a:r>
            <a:r>
              <a:rPr lang="zh-CN" altLang="en-US" dirty="0"/>
              <a:t>灯相关模块</a:t>
            </a:r>
            <a:endParaRPr lang="zh-CN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FB2BB4-1A6A-4354-9262-B910C834F89E}"/>
              </a:ext>
            </a:extLst>
          </p:cNvPr>
          <p:cNvSpPr/>
          <p:nvPr/>
        </p:nvSpPr>
        <p:spPr>
          <a:xfrm>
            <a:off x="6809800" y="3324224"/>
            <a:ext cx="2682240" cy="2028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050" kern="100">
                <a:effectLst/>
                <a:cs typeface="Times New Roman" panose="02020603050405020304" pitchFamily="18" charset="0"/>
              </a:rPr>
              <a:t> </a:t>
            </a:r>
            <a:endParaRPr lang="zh-CN" sz="1050" kern="100">
              <a:effectLst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DE450196-91D0-4E85-AF1E-F132A10E0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512105" cy="4300387"/>
          </a:xfrm>
        </p:spPr>
        <p:txBody>
          <a:bodyPr/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主控板上的内嵌</a:t>
            </a:r>
            <a:r>
              <a:rPr lang="en-US" altLang="zh-CN" dirty="0"/>
              <a:t>LED</a:t>
            </a:r>
            <a:r>
              <a:rPr lang="zh-CN" altLang="en-US" dirty="0"/>
              <a:t>灯有两个，分别在按钮</a:t>
            </a:r>
            <a:r>
              <a:rPr lang="en-US" altLang="zh-CN" dirty="0"/>
              <a:t>B1</a:t>
            </a:r>
            <a:r>
              <a:rPr lang="zh-CN" altLang="en-US" dirty="0"/>
              <a:t>与</a:t>
            </a:r>
            <a:r>
              <a:rPr lang="en-US" altLang="zh-CN" dirty="0"/>
              <a:t>B2</a:t>
            </a:r>
            <a:r>
              <a:rPr lang="zh-CN" altLang="en-US" dirty="0"/>
              <a:t>上方，可作为指示灯。在编程软件中，我们可以控制内嵌灯亮、灭和反转三种状态，也可以设置内嵌灯的亮度，数值越高，亮度越大。</a:t>
            </a:r>
          </a:p>
          <a:p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3E3AAA-A716-42A4-A711-13260F6F313E}"/>
              </a:ext>
            </a:extLst>
          </p:cNvPr>
          <p:cNvGrpSpPr/>
          <p:nvPr/>
        </p:nvGrpSpPr>
        <p:grpSpPr>
          <a:xfrm>
            <a:off x="1795265" y="4436601"/>
            <a:ext cx="3260089" cy="1309549"/>
            <a:chOff x="1795265" y="4436601"/>
            <a:chExt cx="3260089" cy="130954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7B8A302-070B-4313-926D-2EABFA26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265" y="4436601"/>
              <a:ext cx="3260089" cy="1309549"/>
            </a:xfrm>
            <a:prstGeom prst="rect">
              <a:avLst/>
            </a:prstGeom>
          </p:spPr>
        </p:pic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9A5F008D-64B4-4AA5-A616-E7169DACFC92}"/>
                </a:ext>
              </a:extLst>
            </p:cNvPr>
            <p:cNvGrpSpPr/>
            <p:nvPr/>
          </p:nvGrpSpPr>
          <p:grpSpPr>
            <a:xfrm>
              <a:off x="4305618" y="5025283"/>
              <a:ext cx="426402" cy="565257"/>
              <a:chOff x="4361498" y="4928763"/>
              <a:chExt cx="426402" cy="565257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FDA89ED-47BB-4596-9DF3-D519C680F58D}"/>
                  </a:ext>
                </a:extLst>
              </p:cNvPr>
              <p:cNvSpPr/>
              <p:nvPr/>
            </p:nvSpPr>
            <p:spPr>
              <a:xfrm>
                <a:off x="4574699" y="4928763"/>
                <a:ext cx="213201" cy="1321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kern="100">
                    <a:effectLst/>
                    <a:cs typeface="Times New Roman" panose="02020603050405020304" pitchFamily="18" charset="0"/>
                  </a:rPr>
                  <a:t> </a:t>
                </a:r>
                <a:endParaRPr lang="zh-CN" sz="1050" kern="100">
                  <a:effectLst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9C77A30-E5BB-49A8-A2AB-EF72389806FB}"/>
                  </a:ext>
                </a:extLst>
              </p:cNvPr>
              <p:cNvSpPr/>
              <p:nvPr/>
            </p:nvSpPr>
            <p:spPr>
              <a:xfrm>
                <a:off x="4361498" y="5361833"/>
                <a:ext cx="213201" cy="1321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050" kern="100">
                    <a:effectLst/>
                    <a:cs typeface="Times New Roman" panose="02020603050405020304" pitchFamily="18" charset="0"/>
                  </a:rPr>
                  <a:t> </a:t>
                </a:r>
                <a:endParaRPr lang="zh-CN" sz="1050" kern="100" dirty="0">
                  <a:effectLst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5925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课后乐园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练习巩固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320024"/>
            <a:ext cx="10405533" cy="4929852"/>
          </a:xfrm>
        </p:spPr>
        <p:txBody>
          <a:bodyPr>
            <a:normAutofit/>
          </a:bodyPr>
          <a:lstStyle/>
          <a:p>
            <a:r>
              <a:rPr lang="zh-CN" altLang="en-US" dirty="0"/>
              <a:t>仅使用下面这些模块中的一部分，怎样用最少数量的模块实现内嵌灯“无限循环地‘亮</a:t>
            </a:r>
            <a:r>
              <a:rPr lang="en-US" altLang="zh-CN" dirty="0"/>
              <a:t>1</a:t>
            </a:r>
            <a:r>
              <a:rPr lang="zh-CN" altLang="en-US" dirty="0"/>
              <a:t>秒</a:t>
            </a:r>
            <a:r>
              <a:rPr lang="en-US" altLang="zh-CN" dirty="0"/>
              <a:t>——</a:t>
            </a:r>
            <a:r>
              <a:rPr lang="zh-CN" altLang="en-US" dirty="0"/>
              <a:t>灭</a:t>
            </a:r>
            <a:r>
              <a:rPr lang="en-US" altLang="zh-CN" dirty="0"/>
              <a:t>1</a:t>
            </a:r>
            <a:r>
              <a:rPr lang="zh-CN" altLang="en-US" dirty="0"/>
              <a:t>秒’”，请用线和箭头标出模块应该怎样拼接，并说一说为什么？</a:t>
            </a:r>
            <a:endParaRPr lang="zh-CN" altLang="zh-CN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BFCA18-FE59-4879-8D53-476974F662F8}"/>
              </a:ext>
            </a:extLst>
          </p:cNvPr>
          <p:cNvGrpSpPr/>
          <p:nvPr/>
        </p:nvGrpSpPr>
        <p:grpSpPr>
          <a:xfrm>
            <a:off x="2425037" y="3106584"/>
            <a:ext cx="8378214" cy="2707582"/>
            <a:chOff x="2425037" y="3106584"/>
            <a:chExt cx="8378214" cy="270758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53974B0-93B8-40AD-B564-F11A229C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37" y="4289473"/>
              <a:ext cx="1935418" cy="71147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51C1E15-2914-42BE-8403-59BC7EE5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291" y="5102688"/>
              <a:ext cx="4855960" cy="70152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DE4ABD8-1FDE-49FF-9A04-E98D3E07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291" y="3106584"/>
              <a:ext cx="4617142" cy="71147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012B7C9-AA3D-4DE6-A91F-41B2CE39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7291" y="4181264"/>
              <a:ext cx="4681822" cy="70152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FD9EAB4-25B3-413F-8E28-71D67747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037" y="5102688"/>
              <a:ext cx="1935418" cy="711478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BC87731-E3B9-EC7C-B328-D600D420A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037" y="3106584"/>
            <a:ext cx="2230856" cy="8604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C7F935-3DA4-A21D-5EC7-81EAA129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3158804"/>
            <a:ext cx="7996026" cy="164179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创意乐园</a:t>
            </a:r>
          </a:p>
        </p:txBody>
      </p:sp>
      <p:sp>
        <p:nvSpPr>
          <p:cNvPr id="5" name="文本占位符 4"/>
          <p:cNvSpPr>
            <a:spLocks noGrp="1"/>
          </p:cNvSpPr>
          <p:nvPr>
            <p:ph sz="quarter" idx="15"/>
          </p:nvPr>
        </p:nvSpPr>
        <p:spPr>
          <a:xfrm>
            <a:off x="838200" y="1643743"/>
            <a:ext cx="10337800" cy="1129938"/>
          </a:xfrm>
        </p:spPr>
        <p:txBody>
          <a:bodyPr>
            <a:normAutofit/>
          </a:bodyPr>
          <a:lstStyle/>
          <a:p>
            <a:r>
              <a:rPr lang="zh-CN" altLang="en-US" dirty="0"/>
              <a:t>在前面的案例中，我们利用</a:t>
            </a:r>
            <a:r>
              <a:rPr lang="en-US" altLang="zh-CN" dirty="0" err="1"/>
              <a:t>MixGo</a:t>
            </a:r>
            <a:r>
              <a:rPr lang="en-US" altLang="zh-CN" dirty="0"/>
              <a:t> CE</a:t>
            </a:r>
            <a:r>
              <a:rPr lang="zh-CN" altLang="en-US" dirty="0"/>
              <a:t>设计了倒计时，程序中有几处重复，你能不能利用“序列”模块将其简化！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2818DCB-4F0C-4BB8-B21D-61D4519F1D82}"/>
              </a:ext>
            </a:extLst>
          </p:cNvPr>
          <p:cNvSpPr/>
          <p:nvPr/>
        </p:nvSpPr>
        <p:spPr>
          <a:xfrm>
            <a:off x="3825119" y="3429000"/>
            <a:ext cx="6700005" cy="1276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050" kern="100">
                <a:effectLst/>
                <a:cs typeface="Times New Roman" panose="02020603050405020304" pitchFamily="18" charset="0"/>
              </a:rPr>
              <a:t> </a:t>
            </a:r>
            <a:endParaRPr lang="zh-CN" sz="1050" kern="100">
              <a:effectLst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8947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246501" y="2813448"/>
            <a:ext cx="5698996" cy="1231106"/>
          </a:xfrm>
        </p:spPr>
        <p:txBody>
          <a:bodyPr anchor="ctr"/>
          <a:lstStyle/>
          <a:p>
            <a:pPr algn="ctr"/>
            <a:r>
              <a:rPr lang="zh-CN" altLang="en-US" sz="8000" dirty="0"/>
              <a:t>谢谢同学们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情境引入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38200" y="1722154"/>
            <a:ext cx="5782733" cy="3413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612000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观看篮球比赛时，赛场上总会有一个倒计时，显示本场比赛的剩余时间；在田径比赛开始前，倒计时可以提醒选手何时开始；在重要的考试前，我们会用黑板上的倒计时来提醒距离考试的天数。倒计时是用来提醒人们距离某个事件开始、结束或改变的剩余时间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515D33-C725-446A-88A6-B649E08F65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3489" y="2001216"/>
            <a:ext cx="3431531" cy="31346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1978231"/>
          </a:xfrm>
        </p:spPr>
        <p:txBody>
          <a:bodyPr>
            <a:normAutofit/>
          </a:bodyPr>
          <a:lstStyle/>
          <a:p>
            <a:r>
              <a:rPr lang="zh-CN" altLang="en-US" dirty="0"/>
              <a:t>今天，班级准备了一场篮球比赛，比赛时需要一个倒计时装置，用来提醒大家距离比赛结束的时间，你会如何设计一款好用的倒计时装置呢？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以</a:t>
            </a:r>
            <a:r>
              <a:rPr lang="en-US" altLang="zh-CN" dirty="0"/>
              <a:t>3</a:t>
            </a:r>
            <a:r>
              <a:rPr lang="zh-CN" altLang="en-US" dirty="0"/>
              <a:t>秒倒计时为例，来模仿比赛中的倒计时效果。我们可以先让显示屏显示倒计时第</a:t>
            </a:r>
            <a:r>
              <a:rPr lang="en-US" altLang="zh-CN" dirty="0"/>
              <a:t>3</a:t>
            </a:r>
            <a:r>
              <a:rPr lang="zh-CN" altLang="en-US" dirty="0"/>
              <a:t>秒，然后每隔</a:t>
            </a:r>
            <a:r>
              <a:rPr lang="en-US" altLang="zh-CN" dirty="0"/>
              <a:t>1</a:t>
            </a:r>
            <a:r>
              <a:rPr lang="zh-CN" altLang="en-US" dirty="0"/>
              <a:t>秒，显示屏显示的倒计时数字减</a:t>
            </a:r>
            <a:r>
              <a:rPr lang="en-US" altLang="zh-CN" dirty="0"/>
              <a:t>1</a:t>
            </a:r>
            <a:r>
              <a:rPr lang="zh-CN" altLang="en-US" dirty="0"/>
              <a:t>，随后在每秒之间依次添加声音和灭屏效果，最后当显示数字“</a:t>
            </a:r>
            <a:r>
              <a:rPr lang="en-US" altLang="zh-CN" dirty="0"/>
              <a:t>0”</a:t>
            </a:r>
            <a:r>
              <a:rPr lang="zh-CN" altLang="en-US" dirty="0"/>
              <a:t>时，蜂鸣器音调升高，同时内嵌灯亮</a:t>
            </a:r>
            <a:r>
              <a:rPr lang="en-US" altLang="zh-CN" dirty="0"/>
              <a:t>2</a:t>
            </a:r>
            <a:r>
              <a:rPr lang="zh-CN" altLang="en-US" dirty="0"/>
              <a:t>秒提示比赛结束。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3BF51E4-34A3-FABF-B53A-867038229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46" y="2018159"/>
            <a:ext cx="4224585" cy="38522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704506"/>
          </a:xfrm>
        </p:spPr>
        <p:txBody>
          <a:bodyPr>
            <a:noAutofit/>
          </a:bodyPr>
          <a:lstStyle/>
          <a:p>
            <a:r>
              <a:rPr lang="zh-CN" altLang="en-US" dirty="0"/>
              <a:t>①显示秒数。从“板载显示”模块分类中拖出“显示字符串”模块。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7112A-F7A3-4D51-9B6C-7764D56482F7}"/>
              </a:ext>
            </a:extLst>
          </p:cNvPr>
          <p:cNvSpPr/>
          <p:nvPr/>
        </p:nvSpPr>
        <p:spPr>
          <a:xfrm>
            <a:off x="3822165" y="2423026"/>
            <a:ext cx="2352132" cy="328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程序编写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341580"/>
          </a:xfrm>
        </p:spPr>
        <p:txBody>
          <a:bodyPr>
            <a:noAutofit/>
          </a:bodyPr>
          <a:lstStyle/>
          <a:p>
            <a:r>
              <a:rPr lang="zh-CN" altLang="en-US" dirty="0"/>
              <a:t>② 复制并调整模块。复制</a:t>
            </a:r>
            <a:r>
              <a:rPr lang="en-US" altLang="zh-CN" dirty="0"/>
              <a:t>3</a:t>
            </a:r>
            <a:r>
              <a:rPr lang="zh-CN" altLang="en-US" dirty="0"/>
              <a:t>次“显示字符串”模块，并将文本框中的内容依次修改为倒计时数字，这里的倒计时数字当做字符串处理。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633A23-421B-3F0A-38D8-67558316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01" y="2655233"/>
            <a:ext cx="6944380" cy="31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621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1077</Words>
  <Application>Microsoft Office PowerPoint</Application>
  <PresentationFormat>宽屏</PresentationFormat>
  <Paragraphs>69</Paragraphs>
  <Slides>24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方正粗圆简体</vt:lpstr>
      <vt:lpstr>方正准圆简体</vt:lpstr>
      <vt:lpstr>字魂27号-布丁体</vt:lpstr>
      <vt:lpstr>Arial</vt:lpstr>
      <vt:lpstr>Wingdings 2</vt:lpstr>
      <vt:lpstr>Office 主题​​</vt:lpstr>
      <vt:lpstr>PowerPoint 演示文稿</vt:lpstr>
      <vt:lpstr>PowerPoint 演示文稿</vt:lpstr>
      <vt:lpstr>情境引入</vt:lpstr>
      <vt:lpstr>PowerPoint 演示文稿</vt:lpstr>
      <vt:lpstr>想一想</vt:lpstr>
      <vt:lpstr>PowerPoint 演示文稿</vt:lpstr>
      <vt:lpstr>逻辑梳理</vt:lpstr>
      <vt:lpstr>程序编写</vt:lpstr>
      <vt:lpstr>程序编写</vt:lpstr>
      <vt:lpstr>程序编写</vt:lpstr>
      <vt:lpstr>程序编写</vt:lpstr>
      <vt:lpstr>程序编写</vt:lpstr>
      <vt:lpstr>程序编写</vt:lpstr>
      <vt:lpstr>程序编写</vt:lpstr>
      <vt:lpstr>试一试</vt:lpstr>
      <vt:lpstr>PowerPoint 演示文稿</vt:lpstr>
      <vt:lpstr>学一学</vt:lpstr>
      <vt:lpstr>学一学</vt:lpstr>
      <vt:lpstr>学一学</vt:lpstr>
      <vt:lpstr>学一学</vt:lpstr>
      <vt:lpstr>PowerPoint 演示文稿</vt:lpstr>
      <vt:lpstr>练习巩固</vt:lpstr>
      <vt:lpstr>创意乐园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Z HY</cp:lastModifiedBy>
  <cp:revision>955</cp:revision>
  <dcterms:created xsi:type="dcterms:W3CDTF">2019-07-04T08:14:00Z</dcterms:created>
  <dcterms:modified xsi:type="dcterms:W3CDTF">2022-08-29T02:30:38Z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